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75" r:id="rId7"/>
    <p:sldId id="280" r:id="rId8"/>
    <p:sldId id="259" r:id="rId9"/>
    <p:sldId id="273" r:id="rId10"/>
    <p:sldId id="281" r:id="rId11"/>
    <p:sldId id="272" r:id="rId12"/>
    <p:sldId id="282" r:id="rId13"/>
    <p:sldId id="274" r:id="rId14"/>
    <p:sldId id="283" r:id="rId15"/>
    <p:sldId id="260" r:id="rId16"/>
    <p:sldId id="261" r:id="rId17"/>
    <p:sldId id="284" r:id="rId18"/>
    <p:sldId id="262" r:id="rId19"/>
    <p:sldId id="263" r:id="rId20"/>
    <p:sldId id="285" r:id="rId21"/>
    <p:sldId id="264" r:id="rId22"/>
    <p:sldId id="286" r:id="rId23"/>
    <p:sldId id="265" r:id="rId24"/>
    <p:sldId id="287" r:id="rId25"/>
    <p:sldId id="266" r:id="rId26"/>
    <p:sldId id="267" r:id="rId27"/>
    <p:sldId id="288" r:id="rId28"/>
    <p:sldId id="276" r:id="rId29"/>
    <p:sldId id="277" r:id="rId30"/>
    <p:sldId id="289" r:id="rId31"/>
    <p:sldId id="268" r:id="rId32"/>
    <p:sldId id="269" r:id="rId33"/>
    <p:sldId id="290" r:id="rId34"/>
    <p:sldId id="278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7086600" cy="1752600"/>
          </a:xfrm>
        </p:spPr>
        <p:txBody>
          <a:bodyPr/>
          <a:lstStyle/>
          <a:p>
            <a:pPr algn="r"/>
            <a:r>
              <a:rPr lang="sr-Latn-RS" dirty="0" smtClean="0"/>
              <a:t>Deveta gimnazija “Mihailo Petrović Alas”</a:t>
            </a:r>
            <a:endParaRPr lang="sr-Cyrl-RS" dirty="0" smtClean="0"/>
          </a:p>
          <a:p>
            <a:pPr algn="r"/>
            <a:r>
              <a:rPr lang="sr-Latn-RS" dirty="0" smtClean="0"/>
              <a:t>Beograd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36220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Internest</a:t>
            </a:r>
            <a:r>
              <a:rPr kumimoji="0" lang="sr-Cyrl-R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2015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28146_1115777671772223_37845181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Romeo i Julija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>
                <a:solidFill>
                  <a:schemeClr val="bg1">
                    <a:lumMod val="95000"/>
                  </a:schemeClr>
                </a:solidFill>
              </a:rPr>
              <a:t>Analiza podataka iz tabele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Najviše tekstova objavljeno je u </a:t>
            </a:r>
            <a:r>
              <a:rPr lang="sr-Latn-RS" sz="2800" i="1" dirty="0" smtClean="0">
                <a:solidFill>
                  <a:schemeClr val="bg1">
                    <a:lumMod val="95000"/>
                  </a:schemeClr>
                </a:solidFill>
              </a:rPr>
              <a:t>Politici</a:t>
            </a:r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r-Latn-RS" sz="2800" i="1" dirty="0" smtClean="0">
                <a:solidFill>
                  <a:schemeClr val="bg1">
                    <a:lumMod val="95000"/>
                  </a:schemeClr>
                </a:solidFill>
              </a:rPr>
              <a:t>Blicu</a:t>
            </a:r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Najmanje tekstova </a:t>
            </a:r>
            <a:r>
              <a:rPr lang="sr-Latn-RS" sz="2800" i="1" dirty="0" smtClean="0">
                <a:solidFill>
                  <a:schemeClr val="bg1">
                    <a:lumMod val="95000"/>
                  </a:schemeClr>
                </a:solidFill>
              </a:rPr>
              <a:t>Časopis Grad </a:t>
            </a:r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sr-Latn-RS" sz="2800" i="1" dirty="0" smtClean="0">
                <a:solidFill>
                  <a:schemeClr val="bg1">
                    <a:lumMod val="95000"/>
                  </a:schemeClr>
                </a:solidFill>
              </a:rPr>
              <a:t>24 sata</a:t>
            </a:r>
          </a:p>
          <a:p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Najviše ima kratkih tekstova.</a:t>
            </a:r>
          </a:p>
          <a:p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Preovlađuju najave premijera, najmanje ima kritika.</a:t>
            </a:r>
          </a:p>
          <a:p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Približan odnos tekstova potpisanih punim imenom, inicijalima ili preuzetih.</a:t>
            </a:r>
          </a:p>
          <a:p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Rubriku </a:t>
            </a:r>
            <a:r>
              <a:rPr lang="sr-Latn-RS" sz="2800" i="1" dirty="0" smtClean="0">
                <a:solidFill>
                  <a:schemeClr val="bg1">
                    <a:lumMod val="95000"/>
                  </a:schemeClr>
                </a:solidFill>
              </a:rPr>
              <a:t>Kultura</a:t>
            </a:r>
            <a:r>
              <a:rPr lang="sr-Latn-RS" sz="2800" dirty="0" smtClean="0">
                <a:solidFill>
                  <a:schemeClr val="bg1">
                    <a:lumMod val="95000"/>
                  </a:schemeClr>
                </a:solidFill>
              </a:rPr>
              <a:t> imaju Politika, Novosti, Blic, Kurir i Danas i portali 24 sata i Časopis GRAD.</a:t>
            </a:r>
          </a:p>
          <a:p>
            <a:pPr>
              <a:buNone/>
            </a:pPr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sr-Latn-R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BESTIC-0304-2104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Sve moje nagrade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chemeClr val="bg1">
                    <a:lumMod val="95000"/>
                  </a:schemeClr>
                </a:solidFill>
              </a:rPr>
              <a:t>Kvalitativna analiza svakog lista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brazeniboles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38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Uobraženi bolesnik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Dnevni list </a:t>
            </a:r>
            <a:r>
              <a:rPr lang="sr-Latn-RS" i="1" dirty="0" smtClean="0">
                <a:solidFill>
                  <a:schemeClr val="bg1"/>
                </a:solidFill>
              </a:rPr>
              <a:t>Blic </a:t>
            </a:r>
            <a:r>
              <a:rPr lang="sr-Latn-RS" dirty="0" smtClean="0">
                <a:solidFill>
                  <a:schemeClr val="bg1"/>
                </a:solidFill>
              </a:rPr>
              <a:t>i portal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štampanom </a:t>
            </a:r>
            <a:r>
              <a:rPr lang="en-US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Blic</a:t>
            </a:r>
            <a:r>
              <a:rPr lang="sr-Latn-R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portalu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nađeno je ukupno 28 članaka o pozorišnim premijerama u Beogradu tokom meseca aprila. </a:t>
            </a:r>
          </a:p>
          <a:p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Primećeno je da se tekst na portalu pojavljuje skoro istog dana kad i u štampanom izdanju. </a:t>
            </a:r>
            <a:r>
              <a:rPr lang="sr-Latn-R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Blic</a:t>
            </a:r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takođe ima novinarku koja piše o pozorištu u okviru rubrike o kulturi. </a:t>
            </a:r>
          </a:p>
          <a:p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Tekstovi su vrlo neodređeni, veoma neutralno pisani, tek poneki ima naznaku pozitivnog stava novinarke prema temi. Umesto da ima kritički stav, novinarka šablonski ubacuje imena učesnika u realizaciji predstave (autor teksta, režiser, glumci, scenograf, muzika), nekoliko njihovih izjava kao i kraći prikaz fabule. 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r>
              <a:rPr lang="sr-Latn-RS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Fotografije sa scene priložene su uz svaki izveštaj više radi ukrasa i popunjavanja praznog prostora nego radi prikazivanja doživljaja sa premijere. Mnogo su brojnije slike poznatih ličnosti koje su premijeri prisustvovale. </a:t>
            </a:r>
          </a:p>
          <a:p>
            <a:r>
              <a:rPr lang="sr-Latn-RS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Više mesta dobijale su politički važnije premijere, npr. </a:t>
            </a:r>
            <a:r>
              <a:rPr lang="sr-Latn-RS" sz="27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Romeo i Julija, </a:t>
            </a:r>
            <a:r>
              <a:rPr lang="sr-Latn-RS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nego one koje nemaju veze sa politikom. </a:t>
            </a:r>
          </a:p>
          <a:p>
            <a:r>
              <a:rPr lang="sr-Latn-RS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 rubrici </a:t>
            </a:r>
            <a:r>
              <a:rPr lang="sr-Latn-RS" sz="27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Kultura</a:t>
            </a:r>
            <a:r>
              <a:rPr lang="sr-Latn-RS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 mnogo je više bilo tekstova o prodaji ‘’Avala filma’’ bivšem taksisti ili o svađi ministra kulture sa direktorom Narodnog pozorišta. </a:t>
            </a:r>
          </a:p>
          <a:p>
            <a:r>
              <a:rPr lang="sr-Latn-RS" sz="2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Sve u svemu, Blic mnogo više pažnje posvećuje našoj estradi i politici nego kulturi.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vena-2-foto-Sonja-ªugi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Crvena: Samoubistvo nacije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Dnevna list </a:t>
            </a:r>
            <a:r>
              <a:rPr lang="sr-Latn-RS" i="1" dirty="0" smtClean="0">
                <a:solidFill>
                  <a:schemeClr val="bg1"/>
                </a:solidFill>
              </a:rPr>
              <a:t>Danas </a:t>
            </a:r>
            <a:r>
              <a:rPr lang="sr-Latn-RS" dirty="0" smtClean="0">
                <a:solidFill>
                  <a:schemeClr val="bg1"/>
                </a:solidFill>
              </a:rPr>
              <a:t>i portal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sr-Latn-RS" sz="2600" dirty="0" smtClean="0">
                <a:solidFill>
                  <a:schemeClr val="bg1"/>
                </a:solidFill>
              </a:rPr>
              <a:t>U listu Danas i portalu bilo je ukupno 10 članaka o premijerama pozorišnih predstava u aprilu. </a:t>
            </a:r>
          </a:p>
          <a:p>
            <a:r>
              <a:rPr lang="sr-Latn-RS" sz="2600" dirty="0" smtClean="0">
                <a:solidFill>
                  <a:schemeClr val="bg1"/>
                </a:solidFill>
              </a:rPr>
              <a:t>Najviše je bilo najava sa prepričavanjem fabule i nabrajanja imena poznatih glumaca i uloga koje tumače. </a:t>
            </a:r>
          </a:p>
          <a:p>
            <a:r>
              <a:rPr lang="sr-Latn-RS" sz="2600" dirty="0" smtClean="0">
                <a:solidFill>
                  <a:schemeClr val="bg1"/>
                </a:solidFill>
              </a:rPr>
              <a:t>Članaci o predstavama objavljeni su u ribrici </a:t>
            </a:r>
            <a:r>
              <a:rPr lang="sr-Latn-RS" sz="2600" i="1" dirty="0" smtClean="0">
                <a:solidFill>
                  <a:schemeClr val="bg1"/>
                </a:solidFill>
              </a:rPr>
              <a:t>Kultura</a:t>
            </a:r>
            <a:r>
              <a:rPr lang="sr-Latn-RS" sz="2600" dirty="0" smtClean="0">
                <a:solidFill>
                  <a:schemeClr val="bg1"/>
                </a:solidFill>
              </a:rPr>
              <a:t> i uvek su bili potpisani inicijalima istog autora.</a:t>
            </a:r>
          </a:p>
          <a:p>
            <a:r>
              <a:rPr lang="sr-Latn-RS" sz="2600" dirty="0" smtClean="0">
                <a:solidFill>
                  <a:schemeClr val="bg1"/>
                </a:solidFill>
              </a:rPr>
              <a:t>Komentari premijera izašli su na portalu i bili su napisani samo za dve predstave: </a:t>
            </a:r>
            <a:r>
              <a:rPr lang="sr-Latn-RS" sz="2600" i="1" dirty="0" smtClean="0">
                <a:solidFill>
                  <a:schemeClr val="bg1"/>
                </a:solidFill>
              </a:rPr>
              <a:t>Rahelina kutija </a:t>
            </a:r>
            <a:r>
              <a:rPr lang="sr-Latn-RS" sz="2600" dirty="0" smtClean="0">
                <a:solidFill>
                  <a:schemeClr val="bg1"/>
                </a:solidFill>
              </a:rPr>
              <a:t>i </a:t>
            </a:r>
            <a:r>
              <a:rPr lang="sr-Latn-RS" sz="2600" i="1" dirty="0" smtClean="0">
                <a:solidFill>
                  <a:schemeClr val="bg1"/>
                </a:solidFill>
              </a:rPr>
              <a:t>Romeo i Julija</a:t>
            </a:r>
            <a:r>
              <a:rPr lang="sr-Latn-RS" sz="2600" dirty="0" smtClean="0">
                <a:solidFill>
                  <a:schemeClr val="bg1"/>
                </a:solidFill>
              </a:rPr>
              <a:t>. Tim dvema predstavama bilo je posvećeno najviše  pažnje, čak je o </a:t>
            </a:r>
            <a:r>
              <a:rPr lang="sr-Latn-RS" sz="2600" i="1" dirty="0" smtClean="0">
                <a:solidFill>
                  <a:schemeClr val="bg1"/>
                </a:solidFill>
              </a:rPr>
              <a:t>Rahelinoj kutiji </a:t>
            </a:r>
            <a:r>
              <a:rPr lang="sr-Latn-RS" sz="2600" dirty="0" smtClean="0">
                <a:solidFill>
                  <a:schemeClr val="bg1"/>
                </a:solidFill>
              </a:rPr>
              <a:t>u novinama objavljen dodatak na 4 strane. </a:t>
            </a:r>
          </a:p>
          <a:p>
            <a:r>
              <a:rPr lang="sr-Latn-RS" sz="2600" dirty="0" smtClean="0">
                <a:solidFill>
                  <a:schemeClr val="bg1"/>
                </a:solidFill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505200"/>
          </a:xfrm>
        </p:spPr>
        <p:txBody>
          <a:bodyPr>
            <a:normAutofit/>
          </a:bodyPr>
          <a:lstStyle/>
          <a:p>
            <a:r>
              <a:rPr lang="sr-Latn-RS" sz="2700" dirty="0" smtClean="0">
                <a:solidFill>
                  <a:schemeClr val="bg1"/>
                </a:solidFill>
              </a:rPr>
              <a:t>Ostale predstave su  bile samo najavljene sa po nekoliko fotografija glumaca i ponekim intervjuom. </a:t>
            </a:r>
          </a:p>
          <a:p>
            <a:pPr>
              <a:buNone/>
            </a:pPr>
            <a:r>
              <a:rPr lang="sr-Latn-RS" sz="27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sr-Latn-RS" sz="2700" dirty="0" smtClean="0">
                <a:solidFill>
                  <a:schemeClr val="bg1"/>
                </a:solidFill>
              </a:rPr>
              <a:t>	Primetila sam da su članci bili sažetiji, bez slika i potpisa, kako je vreme odmicalo.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>
                    <a:lumMod val="95000"/>
                  </a:schemeClr>
                </a:solidFill>
              </a:rPr>
              <a:t>Zadatak projekta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Aktivnost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medijski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monitoring.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Oblast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istraživanja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kultura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obrazovanje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Praćenje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</a:rPr>
              <a:t>dnevnih listova u p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eriod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1. do 30.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aprila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itva-i-krompir_Nebojša-Milovanović-i-Bojan-Žirov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Blitva i krompir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>
                <a:solidFill>
                  <a:schemeClr val="bg1"/>
                </a:solidFill>
              </a:rPr>
              <a:t>Časopis GRAD </a:t>
            </a:r>
            <a:r>
              <a:rPr lang="sr-Latn-RS" dirty="0" smtClean="0">
                <a:solidFill>
                  <a:schemeClr val="bg1"/>
                </a:solidFill>
              </a:rPr>
              <a:t>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U </a:t>
            </a:r>
            <a:r>
              <a:rPr lang="sr-Latn-RS" sz="2300" dirty="0" smtClean="0">
                <a:solidFill>
                  <a:schemeClr val="bg1"/>
                </a:solidFill>
              </a:rPr>
              <a:t>Časopisu GRAD,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elektronskim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novinama</a:t>
            </a:r>
            <a:r>
              <a:rPr lang="en-US" sz="2300" dirty="0" smtClean="0">
                <a:solidFill>
                  <a:schemeClr val="bg1"/>
                </a:solidFill>
              </a:rPr>
              <a:t>,</a:t>
            </a:r>
            <a:r>
              <a:rPr lang="sr-Latn-RS" sz="2300" dirty="0" smtClean="0">
                <a:solidFill>
                  <a:schemeClr val="bg1"/>
                </a:solidFill>
              </a:rPr>
              <a:t> pronađena su 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ukupno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dva </a:t>
            </a:r>
            <a:r>
              <a:rPr lang="en-US" sz="2300" dirty="0" err="1" smtClean="0">
                <a:solidFill>
                  <a:schemeClr val="bg1"/>
                </a:solidFill>
              </a:rPr>
              <a:t>teksta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o premijerama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pozori</a:t>
            </a:r>
            <a:r>
              <a:rPr lang="sr-Latn-RS" sz="2300" dirty="0" smtClean="0">
                <a:solidFill>
                  <a:schemeClr val="bg1"/>
                </a:solidFill>
              </a:rPr>
              <a:t>š</a:t>
            </a:r>
            <a:r>
              <a:rPr lang="en-US" sz="2300" dirty="0" err="1" smtClean="0">
                <a:solidFill>
                  <a:schemeClr val="bg1"/>
                </a:solidFill>
              </a:rPr>
              <a:t>nih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predstava</a:t>
            </a:r>
            <a:r>
              <a:rPr lang="en-US" sz="2300" dirty="0" smtClean="0">
                <a:solidFill>
                  <a:schemeClr val="bg1"/>
                </a:solidFill>
              </a:rPr>
              <a:t> u </a:t>
            </a:r>
            <a:r>
              <a:rPr lang="en-US" sz="2300" dirty="0" err="1" smtClean="0">
                <a:solidFill>
                  <a:schemeClr val="bg1"/>
                </a:solidFill>
              </a:rPr>
              <a:t>Beogradu</a:t>
            </a:r>
            <a:r>
              <a:rPr lang="sr-Latn-RS" sz="2300" dirty="0" smtClean="0">
                <a:solidFill>
                  <a:schemeClr val="bg1"/>
                </a:solidFill>
              </a:rPr>
              <a:t> u aprilu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  <a:r>
              <a:rPr lang="sr-Latn-R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Latn-RS" sz="2300" dirty="0" smtClean="0">
                <a:solidFill>
                  <a:schemeClr val="bg1"/>
                </a:solidFill>
              </a:rPr>
              <a:t>Časopis </a:t>
            </a:r>
            <a:r>
              <a:rPr lang="en-US" sz="2300" dirty="0" smtClean="0">
                <a:solidFill>
                  <a:schemeClr val="bg1"/>
                </a:solidFill>
              </a:rPr>
              <a:t>GRAD </a:t>
            </a:r>
            <a:r>
              <a:rPr lang="en-US" sz="2300" dirty="0" err="1" smtClean="0">
                <a:solidFill>
                  <a:schemeClr val="bg1"/>
                </a:solidFill>
              </a:rPr>
              <a:t>ima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rubriku</a:t>
            </a:r>
            <a:r>
              <a:rPr lang="en-US" sz="2300" dirty="0" smtClean="0">
                <a:solidFill>
                  <a:schemeClr val="bg1"/>
                </a:solidFill>
              </a:rPr>
              <a:t> u </a:t>
            </a:r>
            <a:r>
              <a:rPr lang="en-US" sz="2300" dirty="0" err="1" smtClean="0">
                <a:solidFill>
                  <a:schemeClr val="bg1"/>
                </a:solidFill>
              </a:rPr>
              <a:t>kojoj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objavljuje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tekstove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o </a:t>
            </a:r>
            <a:r>
              <a:rPr lang="en-US" sz="2300" dirty="0" err="1" smtClean="0">
                <a:solidFill>
                  <a:schemeClr val="bg1"/>
                </a:solidFill>
              </a:rPr>
              <a:t>predstav</a:t>
            </a:r>
            <a:r>
              <a:rPr lang="sr-Latn-RS" sz="2300" dirty="0" smtClean="0">
                <a:solidFill>
                  <a:schemeClr val="bg1"/>
                </a:solidFill>
              </a:rPr>
              <a:t>ama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kao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i</a:t>
            </a:r>
            <a:r>
              <a:rPr lang="sr-Latn-RS" sz="2300" dirty="0" smtClean="0">
                <a:solidFill>
                  <a:schemeClr val="bg1"/>
                </a:solidFill>
              </a:rPr>
              <a:t> o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premijer</a:t>
            </a:r>
            <a:r>
              <a:rPr lang="sr-Latn-RS" sz="2300" dirty="0" smtClean="0">
                <a:solidFill>
                  <a:schemeClr val="bg1"/>
                </a:solidFill>
              </a:rPr>
              <a:t>ama</a:t>
            </a:r>
            <a:r>
              <a:rPr lang="en-US" sz="2300" dirty="0" smtClean="0">
                <a:solidFill>
                  <a:schemeClr val="bg1"/>
                </a:solidFill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</a:rPr>
              <a:t>Tekstovi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su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preuzeti</a:t>
            </a:r>
            <a:r>
              <a:rPr lang="sr-Latn-RS" sz="2300" dirty="0" smtClean="0">
                <a:solidFill>
                  <a:schemeClr val="bg1"/>
                </a:solidFill>
              </a:rPr>
              <a:t> od agencija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  <a:endParaRPr lang="sr-Latn-RS" sz="2300" dirty="0" smtClean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Te</a:t>
            </a:r>
            <a:r>
              <a:rPr lang="sr-Latn-RS" sz="2300" dirty="0" smtClean="0">
                <a:solidFill>
                  <a:schemeClr val="bg1"/>
                </a:solidFill>
              </a:rPr>
              <a:t>k</a:t>
            </a:r>
            <a:r>
              <a:rPr lang="en-US" sz="2300" dirty="0" err="1" smtClean="0">
                <a:solidFill>
                  <a:schemeClr val="bg1"/>
                </a:solidFill>
              </a:rPr>
              <a:t>stovi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su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š</a:t>
            </a:r>
            <a:r>
              <a:rPr lang="en-US" sz="2300" dirty="0" err="1" smtClean="0">
                <a:solidFill>
                  <a:schemeClr val="bg1"/>
                </a:solidFill>
              </a:rPr>
              <a:t>ablonski</a:t>
            </a:r>
            <a:r>
              <a:rPr lang="sr-Latn-RS" sz="2300" dirty="0" smtClean="0">
                <a:solidFill>
                  <a:schemeClr val="bg1"/>
                </a:solidFill>
              </a:rPr>
              <a:t>. Nabrajaju se imena </a:t>
            </a:r>
            <a:r>
              <a:rPr lang="en-US" sz="2300" dirty="0" smtClean="0">
                <a:solidFill>
                  <a:schemeClr val="bg1"/>
                </a:solidFill>
              </a:rPr>
              <a:t>u</a:t>
            </a:r>
            <a:r>
              <a:rPr lang="sr-Latn-RS" sz="2300" dirty="0" smtClean="0">
                <a:solidFill>
                  <a:schemeClr val="bg1"/>
                </a:solidFill>
              </a:rPr>
              <a:t>č</a:t>
            </a:r>
            <a:r>
              <a:rPr lang="en-US" sz="2300" dirty="0" err="1" smtClean="0">
                <a:solidFill>
                  <a:schemeClr val="bg1"/>
                </a:solidFill>
              </a:rPr>
              <a:t>es</a:t>
            </a:r>
            <a:r>
              <a:rPr lang="sr-Latn-RS" sz="2300" dirty="0" smtClean="0">
                <a:solidFill>
                  <a:schemeClr val="bg1"/>
                </a:solidFill>
              </a:rPr>
              <a:t>nika</a:t>
            </a:r>
            <a:r>
              <a:rPr lang="en-US" sz="2300" dirty="0" smtClean="0">
                <a:solidFill>
                  <a:schemeClr val="bg1"/>
                </a:solidFill>
              </a:rPr>
              <a:t> u </a:t>
            </a:r>
            <a:r>
              <a:rPr lang="en-US" sz="2300" dirty="0" err="1" smtClean="0">
                <a:solidFill>
                  <a:schemeClr val="bg1"/>
                </a:solidFill>
              </a:rPr>
              <a:t>predstavi</a:t>
            </a:r>
            <a:r>
              <a:rPr lang="sr-Latn-RS" sz="2300" dirty="0" smtClean="0">
                <a:solidFill>
                  <a:schemeClr val="bg1"/>
                </a:solidFill>
              </a:rPr>
              <a:t>,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navodi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pokoja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njihova </a:t>
            </a:r>
            <a:r>
              <a:rPr lang="en-US" sz="2300" dirty="0" err="1" smtClean="0">
                <a:solidFill>
                  <a:schemeClr val="bg1"/>
                </a:solidFill>
              </a:rPr>
              <a:t>izjava</a:t>
            </a:r>
            <a:r>
              <a:rPr lang="sr-Latn-R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i</a:t>
            </a:r>
            <a:r>
              <a:rPr lang="sr-Latn-RS" sz="2300" dirty="0" smtClean="0">
                <a:solidFill>
                  <a:schemeClr val="bg1"/>
                </a:solidFill>
              </a:rPr>
              <a:t> prepričava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radnj</a:t>
            </a:r>
            <a:r>
              <a:rPr lang="sr-Latn-RS" sz="2300" dirty="0" smtClean="0">
                <a:solidFill>
                  <a:schemeClr val="bg1"/>
                </a:solidFill>
              </a:rPr>
              <a:t>a</a:t>
            </a:r>
            <a:r>
              <a:rPr lang="en-US" sz="2300" dirty="0" smtClean="0">
                <a:solidFill>
                  <a:schemeClr val="bg1"/>
                </a:solidFill>
              </a:rPr>
              <a:t>. </a:t>
            </a:r>
            <a:r>
              <a:rPr lang="sr-Latn-RS" sz="2300" dirty="0" smtClean="0">
                <a:solidFill>
                  <a:schemeClr val="bg1"/>
                </a:solidFill>
              </a:rPr>
              <a:t>S</a:t>
            </a:r>
            <a:r>
              <a:rPr lang="en-US" sz="2300" dirty="0" err="1" smtClean="0">
                <a:solidFill>
                  <a:schemeClr val="bg1"/>
                </a:solidFill>
              </a:rPr>
              <a:t>vak</a:t>
            </a:r>
            <a:r>
              <a:rPr lang="sr-Latn-RS" sz="2300" dirty="0" smtClean="0">
                <a:solidFill>
                  <a:schemeClr val="bg1"/>
                </a:solidFill>
              </a:rPr>
              <a:t>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tekst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i</a:t>
            </a:r>
            <a:r>
              <a:rPr lang="sr-Latn-RS" sz="2300" dirty="0" smtClean="0">
                <a:solidFill>
                  <a:schemeClr val="bg1"/>
                </a:solidFill>
              </a:rPr>
              <a:t>lustovan je fotografijom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– utisak je da fotografije </a:t>
            </a:r>
            <a:r>
              <a:rPr lang="en-US" sz="2300" dirty="0" err="1" smtClean="0">
                <a:solidFill>
                  <a:schemeClr val="bg1"/>
                </a:solidFill>
              </a:rPr>
              <a:t>više</a:t>
            </a:r>
            <a:r>
              <a:rPr lang="sr-Latn-RS" sz="2300" dirty="0" smtClean="0">
                <a:solidFill>
                  <a:schemeClr val="bg1"/>
                </a:solidFill>
              </a:rPr>
              <a:t> služe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da</a:t>
            </a:r>
            <a:r>
              <a:rPr lang="en-US" sz="2300" dirty="0" smtClean="0">
                <a:solidFill>
                  <a:schemeClr val="bg1"/>
                </a:solidFill>
              </a:rPr>
              <a:t> bi se </a:t>
            </a:r>
            <a:r>
              <a:rPr lang="en-US" sz="2300" dirty="0" err="1" smtClean="0">
                <a:solidFill>
                  <a:schemeClr val="bg1"/>
                </a:solidFill>
              </a:rPr>
              <a:t>ispunio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prostor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i dobio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vizueln</a:t>
            </a:r>
            <a:r>
              <a:rPr lang="sr-Latn-RS" sz="2300" dirty="0" smtClean="0">
                <a:solidFill>
                  <a:schemeClr val="bg1"/>
                </a:solidFill>
              </a:rPr>
              <a:t>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efeka</a:t>
            </a:r>
            <a:r>
              <a:rPr lang="sr-Latn-RS" sz="2300" dirty="0" smtClean="0">
                <a:solidFill>
                  <a:schemeClr val="bg1"/>
                </a:solidFill>
              </a:rPr>
              <a:t>t</a:t>
            </a:r>
            <a:r>
              <a:rPr lang="en-US" sz="2300" dirty="0" smtClean="0">
                <a:solidFill>
                  <a:schemeClr val="bg1"/>
                </a:solidFill>
              </a:rPr>
              <a:t>. </a:t>
            </a:r>
            <a:endParaRPr lang="sr-Latn-RS" sz="2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Latn-RS" sz="2300" dirty="0" smtClean="0">
                <a:solidFill>
                  <a:schemeClr val="bg1"/>
                </a:solidFill>
              </a:rPr>
              <a:t>     </a:t>
            </a:r>
            <a:r>
              <a:rPr lang="en-US" sz="2300" dirty="0" err="1" smtClean="0">
                <a:solidFill>
                  <a:schemeClr val="bg1"/>
                </a:solidFill>
              </a:rPr>
              <a:t>Sve</a:t>
            </a:r>
            <a:r>
              <a:rPr lang="en-US" sz="2300" dirty="0" smtClean="0">
                <a:solidFill>
                  <a:schemeClr val="bg1"/>
                </a:solidFill>
              </a:rPr>
              <a:t> u </a:t>
            </a:r>
            <a:r>
              <a:rPr lang="en-US" sz="2300" dirty="0" err="1" smtClean="0">
                <a:solidFill>
                  <a:schemeClr val="bg1"/>
                </a:solidFill>
              </a:rPr>
              <a:t>svemu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sajt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sr-Latn-RS" sz="2300" dirty="0" smtClean="0">
                <a:solidFill>
                  <a:schemeClr val="bg1"/>
                </a:solidFill>
              </a:rPr>
              <a:t>s</a:t>
            </a:r>
            <a:r>
              <a:rPr lang="en-US" sz="2300" dirty="0" smtClean="0">
                <a:solidFill>
                  <a:schemeClr val="bg1"/>
                </a:solidFill>
              </a:rPr>
              <a:t>e </a:t>
            </a:r>
            <a:r>
              <a:rPr lang="en-US" sz="2300" dirty="0" err="1" smtClean="0">
                <a:solidFill>
                  <a:schemeClr val="bg1"/>
                </a:solidFill>
              </a:rPr>
              <a:t>slabo</a:t>
            </a:r>
            <a:r>
              <a:rPr lang="en-US" sz="2300" dirty="0" smtClean="0">
                <a:solidFill>
                  <a:schemeClr val="bg1"/>
                </a:solidFill>
              </a:rPr>
              <a:t> a</a:t>
            </a:r>
            <a:r>
              <a:rPr lang="sr-Latn-RS" sz="2300" dirty="0" smtClean="0">
                <a:solidFill>
                  <a:schemeClr val="bg1"/>
                </a:solidFill>
              </a:rPr>
              <a:t>ž</a:t>
            </a:r>
            <a:r>
              <a:rPr lang="en-US" sz="2300" dirty="0" err="1" smtClean="0">
                <a:solidFill>
                  <a:schemeClr val="bg1"/>
                </a:solidFill>
              </a:rPr>
              <a:t>urira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vrlo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površno</a:t>
            </a:r>
            <a:r>
              <a:rPr lang="sr-Latn-R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se </a:t>
            </a:r>
            <a:r>
              <a:rPr lang="en-US" sz="2300" dirty="0" err="1" smtClean="0">
                <a:solidFill>
                  <a:schemeClr val="bg1"/>
                </a:solidFill>
              </a:rPr>
              <a:t>bavi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ovom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temom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sj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Šta je sad ona kriva, nije ništa ona kriva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Dnevni list </a:t>
            </a:r>
            <a:r>
              <a:rPr lang="sr-Latn-RS" i="1" dirty="0" smtClean="0">
                <a:solidFill>
                  <a:schemeClr val="bg1"/>
                </a:solidFill>
              </a:rPr>
              <a:t>Kurir</a:t>
            </a:r>
            <a:r>
              <a:rPr lang="sr-Latn-RS" dirty="0" smtClean="0">
                <a:solidFill>
                  <a:schemeClr val="bg1"/>
                </a:solidFill>
              </a:rPr>
              <a:t> i 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List </a:t>
            </a:r>
            <a:r>
              <a:rPr lang="sr-Latn-RS" i="1" dirty="0" smtClean="0">
                <a:solidFill>
                  <a:schemeClr val="bg1"/>
                </a:solidFill>
              </a:rPr>
              <a:t>Kurir </a:t>
            </a:r>
            <a:r>
              <a:rPr lang="sr-Latn-RS" dirty="0" smtClean="0">
                <a:solidFill>
                  <a:schemeClr val="bg1"/>
                </a:solidFill>
              </a:rPr>
              <a:t>i portal imaju g</a:t>
            </a:r>
            <a:r>
              <a:rPr lang="en-US" dirty="0" err="1" smtClean="0">
                <a:solidFill>
                  <a:schemeClr val="bg1"/>
                </a:solidFill>
              </a:rPr>
              <a:t>otovo</a:t>
            </a:r>
            <a:r>
              <a:rPr lang="sr-Latn-RS" dirty="0" smtClean="0">
                <a:solidFill>
                  <a:schemeClr val="bg1"/>
                </a:solidFill>
              </a:rPr>
              <a:t> isti sadržaj.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Skoro u svakom </a:t>
            </a:r>
            <a:r>
              <a:rPr lang="en-US" dirty="0" err="1" smtClean="0">
                <a:solidFill>
                  <a:schemeClr val="bg1"/>
                </a:solidFill>
              </a:rPr>
              <a:t>broj</a:t>
            </a:r>
            <a:r>
              <a:rPr lang="sr-Latn-RS" dirty="0" smtClean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postoji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rubrik</a:t>
            </a:r>
            <a:r>
              <a:rPr lang="sr-Latn-RS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RS" i="1" dirty="0" smtClean="0">
                <a:solidFill>
                  <a:schemeClr val="bg1"/>
                </a:solidFill>
              </a:rPr>
              <a:t>K</a:t>
            </a:r>
            <a:r>
              <a:rPr lang="en-US" i="1" dirty="0" err="1" smtClean="0">
                <a:solidFill>
                  <a:schemeClr val="bg1"/>
                </a:solidFill>
              </a:rPr>
              <a:t>ultura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obave</a:t>
            </a:r>
            <a:r>
              <a:rPr lang="sr-Latn-RS" dirty="0" smtClean="0">
                <a:solidFill>
                  <a:schemeClr val="bg1"/>
                </a:solidFill>
              </a:rPr>
              <a:t>š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sr-Latn-RS" dirty="0" smtClean="0">
                <a:solidFill>
                  <a:schemeClr val="bg1"/>
                </a:solidFill>
              </a:rPr>
              <a:t>enjima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sr-Latn-RS" dirty="0" smtClean="0">
                <a:solidFill>
                  <a:schemeClr val="bg1"/>
                </a:solidFill>
              </a:rPr>
              <a:t>kulturnim</a:t>
            </a:r>
            <a:r>
              <a:rPr lang="en-US" dirty="0" smtClean="0">
                <a:solidFill>
                  <a:schemeClr val="bg1"/>
                </a:solidFill>
              </a:rPr>
              <a:t> d</a:t>
            </a:r>
            <a:r>
              <a:rPr lang="sr-Latn-RS" dirty="0" smtClean="0">
                <a:solidFill>
                  <a:schemeClr val="bg1"/>
                </a:solidFill>
              </a:rPr>
              <a:t>ogađajima.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Tekst</a:t>
            </a:r>
            <a:r>
              <a:rPr lang="sr-Latn-RS" dirty="0" smtClean="0">
                <a:solidFill>
                  <a:schemeClr val="bg1"/>
                </a:solidFill>
              </a:rPr>
              <a:t>ovi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su najčešće ilustrovani fotografijama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uglavnom </a:t>
            </a:r>
            <a:r>
              <a:rPr lang="en-US" dirty="0" err="1" smtClean="0">
                <a:solidFill>
                  <a:schemeClr val="bg1"/>
                </a:solidFill>
              </a:rPr>
              <a:t>uo</a:t>
            </a:r>
            <a:r>
              <a:rPr lang="sr-Latn-RS" dirty="0" smtClean="0">
                <a:solidFill>
                  <a:schemeClr val="bg1"/>
                </a:solidFill>
              </a:rPr>
              <a:t>č</a:t>
            </a:r>
            <a:r>
              <a:rPr lang="en-US" dirty="0" err="1" smtClean="0">
                <a:solidFill>
                  <a:schemeClr val="bg1"/>
                </a:solidFill>
              </a:rPr>
              <a:t>ljivi</a:t>
            </a:r>
            <a:r>
              <a:rPr lang="sr-Latn-RS" dirty="0" smtClean="0">
                <a:solidFill>
                  <a:schemeClr val="bg1"/>
                </a:solidFill>
              </a:rPr>
              <a:t>. 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Kratki tekstovi pisani su šablonski, a duži su raznoliki.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Obavestili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nas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osam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premijera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mesecu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aprilu</a:t>
            </a:r>
            <a:r>
              <a:rPr lang="en-US" dirty="0" smtClean="0">
                <a:solidFill>
                  <a:schemeClr val="bg1"/>
                </a:solidFill>
              </a:rPr>
              <a:t>, a </a:t>
            </a:r>
            <a:r>
              <a:rPr lang="en-US" dirty="0" err="1" smtClean="0">
                <a:solidFill>
                  <a:schemeClr val="bg1"/>
                </a:solidFill>
              </a:rPr>
              <a:t>mogla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sr-Latn-RS" dirty="0" smtClean="0">
                <a:solidFill>
                  <a:schemeClr val="bg1"/>
                </a:solidFill>
              </a:rPr>
              <a:t>ć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poneka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reklama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pozori</a:t>
            </a:r>
            <a:r>
              <a:rPr lang="sr-Latn-RS" dirty="0" smtClean="0">
                <a:solidFill>
                  <a:schemeClr val="bg1"/>
                </a:solidFill>
              </a:rPr>
              <a:t>š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sr-Latn-R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chemeClr val="bg1"/>
                </a:solidFill>
              </a:rPr>
              <a:t>	S obzirom na preovlađujuće mišljenje, pozitivno me je iznenadio broj tekstova o ovoj temi.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43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Bela kafa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Portal </a:t>
            </a:r>
            <a:r>
              <a:rPr lang="sr-Latn-RS" i="1" dirty="0" smtClean="0">
                <a:solidFill>
                  <a:schemeClr val="bg1"/>
                </a:solidFill>
              </a:rPr>
              <a:t>Večernje novosti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Usled odustajanja jednog člana naše ekipe,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pra</a:t>
            </a:r>
            <a:r>
              <a:rPr lang="sr-Latn-RS" dirty="0" smtClean="0">
                <a:solidFill>
                  <a:schemeClr val="bg1"/>
                </a:solidFill>
              </a:rPr>
              <a:t>tili smo</a:t>
            </a:r>
            <a:r>
              <a:rPr lang="vi-VN" dirty="0" smtClean="0">
                <a:solidFill>
                  <a:schemeClr val="bg1"/>
                </a:solidFill>
              </a:rPr>
              <a:t> samo elektronsko izdanje </a:t>
            </a:r>
            <a:r>
              <a:rPr lang="sr-Latn-RS" dirty="0" smtClean="0">
                <a:solidFill>
                  <a:schemeClr val="bg1"/>
                </a:solidFill>
              </a:rPr>
              <a:t>lista </a:t>
            </a:r>
            <a:r>
              <a:rPr lang="vi-VN" i="1" dirty="0" smtClean="0">
                <a:solidFill>
                  <a:schemeClr val="bg1"/>
                </a:solidFill>
              </a:rPr>
              <a:t>Večernje </a:t>
            </a:r>
            <a:r>
              <a:rPr lang="sr-Latn-RS" i="1" dirty="0" smtClean="0">
                <a:solidFill>
                  <a:schemeClr val="bg1"/>
                </a:solidFill>
              </a:rPr>
              <a:t>n</a:t>
            </a:r>
            <a:r>
              <a:rPr lang="vi-VN" i="1" dirty="0" smtClean="0">
                <a:solidFill>
                  <a:schemeClr val="bg1"/>
                </a:solidFill>
              </a:rPr>
              <a:t>ovosti</a:t>
            </a:r>
            <a:r>
              <a:rPr lang="vi-VN" dirty="0" smtClean="0">
                <a:solidFill>
                  <a:schemeClr val="bg1"/>
                </a:solidFill>
              </a:rPr>
              <a:t>. 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</a:rPr>
              <a:t>Na portalu </a:t>
            </a:r>
            <a:r>
              <a:rPr lang="vi-VN" i="1" dirty="0" smtClean="0">
                <a:solidFill>
                  <a:schemeClr val="bg1"/>
                </a:solidFill>
              </a:rPr>
              <a:t>Večernjih </a:t>
            </a:r>
            <a:r>
              <a:rPr lang="sr-Latn-RS" i="1" dirty="0" smtClean="0">
                <a:solidFill>
                  <a:schemeClr val="bg1"/>
                </a:solidFill>
              </a:rPr>
              <a:t>n</a:t>
            </a:r>
            <a:r>
              <a:rPr lang="vi-VN" i="1" dirty="0" smtClean="0">
                <a:solidFill>
                  <a:schemeClr val="bg1"/>
                </a:solidFill>
              </a:rPr>
              <a:t>ovosti</a:t>
            </a:r>
            <a:r>
              <a:rPr lang="vi-VN" dirty="0" smtClean="0">
                <a:solidFill>
                  <a:schemeClr val="bg1"/>
                </a:solidFill>
              </a:rPr>
              <a:t> objavljeno je ukupno 10 tekstova </a:t>
            </a:r>
            <a:r>
              <a:rPr lang="sr-Latn-RS" dirty="0" smtClean="0">
                <a:solidFill>
                  <a:schemeClr val="bg1"/>
                </a:solidFill>
              </a:rPr>
              <a:t>o</a:t>
            </a:r>
            <a:r>
              <a:rPr lang="vi-VN" dirty="0" smtClean="0">
                <a:solidFill>
                  <a:schemeClr val="bg1"/>
                </a:solidFill>
              </a:rPr>
              <a:t> pozorišn</a:t>
            </a:r>
            <a:r>
              <a:rPr lang="sr-Latn-RS" dirty="0" smtClean="0">
                <a:solidFill>
                  <a:schemeClr val="bg1"/>
                </a:solidFill>
              </a:rPr>
              <a:t>im</a:t>
            </a:r>
            <a:r>
              <a:rPr lang="vi-VN" dirty="0" smtClean="0">
                <a:solidFill>
                  <a:schemeClr val="bg1"/>
                </a:solidFill>
              </a:rPr>
              <a:t> premijer</a:t>
            </a:r>
            <a:r>
              <a:rPr lang="sr-Latn-RS" dirty="0" smtClean="0">
                <a:solidFill>
                  <a:schemeClr val="bg1"/>
                </a:solidFill>
              </a:rPr>
              <a:t>ama</a:t>
            </a:r>
            <a:r>
              <a:rPr lang="vi-VN" dirty="0" smtClean="0">
                <a:solidFill>
                  <a:schemeClr val="bg1"/>
                </a:solidFill>
              </a:rPr>
              <a:t> u mesecu aprilu. 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</a:rPr>
              <a:t>Tekstovi su uglavnom bili duži, pi</a:t>
            </a:r>
            <a:r>
              <a:rPr lang="sr-Latn-RS" dirty="0" smtClean="0">
                <a:solidFill>
                  <a:schemeClr val="bg1"/>
                </a:solidFill>
              </a:rPr>
              <a:t>šu ih</a:t>
            </a:r>
            <a:r>
              <a:rPr lang="vi-VN" dirty="0" smtClean="0">
                <a:solidFill>
                  <a:schemeClr val="bg1"/>
                </a:solidFill>
              </a:rPr>
              <a:t> novinar</a:t>
            </a:r>
            <a:r>
              <a:rPr lang="sr-Latn-RS" dirty="0" smtClean="0">
                <a:solidFill>
                  <a:schemeClr val="bg1"/>
                </a:solidFill>
              </a:rPr>
              <a:t>i</a:t>
            </a:r>
            <a:r>
              <a:rPr lang="vi-VN" dirty="0" smtClean="0">
                <a:solidFill>
                  <a:schemeClr val="bg1"/>
                </a:solidFill>
              </a:rPr>
              <a:t> ovog lista</a:t>
            </a:r>
            <a:r>
              <a:rPr lang="sr-Latn-RS" dirty="0" smtClean="0">
                <a:solidFill>
                  <a:schemeClr val="bg1"/>
                </a:solidFill>
              </a:rPr>
              <a:t>.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sr-Latn-RS" dirty="0" smtClean="0">
                <a:solidFill>
                  <a:schemeClr val="bg1"/>
                </a:solidFill>
              </a:rPr>
              <a:t>N</a:t>
            </a:r>
            <a:r>
              <a:rPr lang="vi-VN" dirty="0" smtClean="0">
                <a:solidFill>
                  <a:schemeClr val="bg1"/>
                </a:solidFill>
              </a:rPr>
              <a:t>ajčešći oblik je bio kritika. 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</a:rPr>
              <a:t>Svaka najava premijere ili vest </a:t>
            </a:r>
            <a:r>
              <a:rPr lang="sr-Latn-RS" dirty="0" smtClean="0">
                <a:solidFill>
                  <a:schemeClr val="bg1"/>
                </a:solidFill>
              </a:rPr>
              <a:t>o održanoj premijeri</a:t>
            </a:r>
            <a:r>
              <a:rPr lang="vi-VN" dirty="0" smtClean="0">
                <a:solidFill>
                  <a:schemeClr val="bg1"/>
                </a:solidFill>
              </a:rPr>
              <a:t> sadržal</a:t>
            </a:r>
            <a:r>
              <a:rPr lang="sr-Latn-RS" dirty="0" smtClean="0">
                <a:solidFill>
                  <a:schemeClr val="bg1"/>
                </a:solidFill>
              </a:rPr>
              <a:t>e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su</a:t>
            </a:r>
            <a:r>
              <a:rPr lang="vi-VN" dirty="0" smtClean="0">
                <a:solidFill>
                  <a:schemeClr val="bg1"/>
                </a:solidFill>
              </a:rPr>
              <a:t> bar</a:t>
            </a:r>
            <a:r>
              <a:rPr lang="sr-Latn-RS" dirty="0" smtClean="0">
                <a:solidFill>
                  <a:schemeClr val="bg1"/>
                </a:solidFill>
              </a:rPr>
              <a:t>em</a:t>
            </a:r>
            <a:r>
              <a:rPr lang="vi-VN" dirty="0" smtClean="0">
                <a:solidFill>
                  <a:schemeClr val="bg1"/>
                </a:solidFill>
              </a:rPr>
              <a:t> jednu </a:t>
            </a:r>
            <a:r>
              <a:rPr lang="sr-Latn-RS" dirty="0" smtClean="0">
                <a:solidFill>
                  <a:schemeClr val="bg1"/>
                </a:solidFill>
              </a:rPr>
              <a:t>fotografiju </a:t>
            </a:r>
            <a:r>
              <a:rPr lang="vi-VN" dirty="0" smtClean="0">
                <a:solidFill>
                  <a:schemeClr val="bg1"/>
                </a:solidFill>
              </a:rPr>
              <a:t>sa generalne probe ili premijere.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3581400"/>
          </a:xfrm>
        </p:spPr>
        <p:txBody>
          <a:bodyPr>
            <a:normAutofit/>
          </a:bodyPr>
          <a:lstStyle/>
          <a:p>
            <a:r>
              <a:rPr lang="vi-VN" sz="2700" dirty="0" smtClean="0">
                <a:solidFill>
                  <a:schemeClr val="bg1"/>
                </a:solidFill>
              </a:rPr>
              <a:t>Sve kritike pisala</a:t>
            </a:r>
            <a:r>
              <a:rPr lang="sr-Latn-RS" sz="2700" dirty="0" smtClean="0">
                <a:solidFill>
                  <a:schemeClr val="bg1"/>
                </a:solidFill>
              </a:rPr>
              <a:t> </a:t>
            </a:r>
            <a:r>
              <a:rPr lang="vi-VN" sz="2700" dirty="0" smtClean="0">
                <a:solidFill>
                  <a:schemeClr val="bg1"/>
                </a:solidFill>
              </a:rPr>
              <a:t>je novinarka Dragana Bošković</a:t>
            </a:r>
            <a:r>
              <a:rPr lang="sr-Latn-RS" sz="2700" dirty="0" smtClean="0">
                <a:solidFill>
                  <a:schemeClr val="bg1"/>
                </a:solidFill>
              </a:rPr>
              <a:t>.</a:t>
            </a:r>
            <a:r>
              <a:rPr lang="vi-VN" sz="2700" dirty="0" smtClean="0">
                <a:solidFill>
                  <a:schemeClr val="bg1"/>
                </a:solidFill>
              </a:rPr>
              <a:t> </a:t>
            </a:r>
            <a:r>
              <a:rPr lang="sr-Latn-RS" sz="2700" dirty="0" smtClean="0">
                <a:solidFill>
                  <a:schemeClr val="bg1"/>
                </a:solidFill>
              </a:rPr>
              <a:t>Bilo je </a:t>
            </a:r>
            <a:r>
              <a:rPr lang="vi-VN" sz="2700" dirty="0" smtClean="0">
                <a:solidFill>
                  <a:schemeClr val="bg1"/>
                </a:solidFill>
              </a:rPr>
              <a:t>pozitivn</a:t>
            </a:r>
            <a:r>
              <a:rPr lang="sr-Latn-RS" sz="2700" dirty="0" smtClean="0">
                <a:solidFill>
                  <a:schemeClr val="bg1"/>
                </a:solidFill>
              </a:rPr>
              <a:t>ih</a:t>
            </a:r>
            <a:r>
              <a:rPr lang="vi-VN" sz="2700" dirty="0" smtClean="0">
                <a:solidFill>
                  <a:schemeClr val="bg1"/>
                </a:solidFill>
              </a:rPr>
              <a:t> </a:t>
            </a:r>
            <a:r>
              <a:rPr lang="sr-Latn-RS" sz="2700" dirty="0" smtClean="0">
                <a:solidFill>
                  <a:schemeClr val="bg1"/>
                </a:solidFill>
              </a:rPr>
              <a:t>i</a:t>
            </a:r>
            <a:r>
              <a:rPr lang="vi-VN" sz="2700" dirty="0" smtClean="0">
                <a:solidFill>
                  <a:schemeClr val="bg1"/>
                </a:solidFill>
              </a:rPr>
              <a:t> negativn</a:t>
            </a:r>
            <a:r>
              <a:rPr lang="sr-Latn-RS" sz="2700" dirty="0" smtClean="0">
                <a:solidFill>
                  <a:schemeClr val="bg1"/>
                </a:solidFill>
              </a:rPr>
              <a:t>ih</a:t>
            </a:r>
            <a:r>
              <a:rPr lang="vi-VN" sz="2700" dirty="0" smtClean="0">
                <a:solidFill>
                  <a:schemeClr val="bg1"/>
                </a:solidFill>
              </a:rPr>
              <a:t> kritik</a:t>
            </a:r>
            <a:r>
              <a:rPr lang="sr-Latn-RS" sz="2700" dirty="0" smtClean="0">
                <a:solidFill>
                  <a:schemeClr val="bg1"/>
                </a:solidFill>
              </a:rPr>
              <a:t>a</a:t>
            </a:r>
            <a:r>
              <a:rPr lang="vi-VN" sz="2700" dirty="0" smtClean="0">
                <a:solidFill>
                  <a:schemeClr val="bg1"/>
                </a:solidFill>
              </a:rPr>
              <a:t>. </a:t>
            </a:r>
            <a:endParaRPr lang="sr-Latn-RS" sz="2700" dirty="0" smtClean="0">
              <a:solidFill>
                <a:schemeClr val="bg1"/>
              </a:solidFill>
            </a:endParaRPr>
          </a:p>
          <a:p>
            <a:r>
              <a:rPr lang="vi-VN" sz="2700" i="1" dirty="0" smtClean="0">
                <a:solidFill>
                  <a:schemeClr val="bg1"/>
                </a:solidFill>
              </a:rPr>
              <a:t>Novosti</a:t>
            </a:r>
            <a:r>
              <a:rPr lang="vi-VN" sz="2700" dirty="0" smtClean="0">
                <a:solidFill>
                  <a:schemeClr val="bg1"/>
                </a:solidFill>
              </a:rPr>
              <a:t> su svake nedelje delile karte za pozorišne predstave, tako da se, </a:t>
            </a:r>
            <a:r>
              <a:rPr lang="sr-Latn-RS" sz="2700" dirty="0" smtClean="0">
                <a:solidFill>
                  <a:schemeClr val="bg1"/>
                </a:solidFill>
              </a:rPr>
              <a:t>u </a:t>
            </a:r>
            <a:r>
              <a:rPr lang="vi-VN" sz="2700" dirty="0" smtClean="0">
                <a:solidFill>
                  <a:schemeClr val="bg1"/>
                </a:solidFill>
              </a:rPr>
              <a:t>poređen</a:t>
            </a:r>
            <a:r>
              <a:rPr lang="sr-Latn-RS" sz="2700" dirty="0" smtClean="0">
                <a:solidFill>
                  <a:schemeClr val="bg1"/>
                </a:solidFill>
              </a:rPr>
              <a:t>ju</a:t>
            </a:r>
            <a:r>
              <a:rPr lang="vi-VN" sz="2700" dirty="0" smtClean="0">
                <a:solidFill>
                  <a:schemeClr val="bg1"/>
                </a:solidFill>
              </a:rPr>
              <a:t> sa ostalim dnevnim novinama, može reći da se </a:t>
            </a:r>
            <a:r>
              <a:rPr lang="vi-VN" sz="2700" i="1" dirty="0" smtClean="0">
                <a:solidFill>
                  <a:schemeClr val="bg1"/>
                </a:solidFill>
              </a:rPr>
              <a:t>Novosti</a:t>
            </a:r>
            <a:r>
              <a:rPr lang="vi-VN" sz="2700" dirty="0" smtClean="0">
                <a:solidFill>
                  <a:schemeClr val="bg1"/>
                </a:solidFill>
              </a:rPr>
              <a:t> u velikoj meri bave ovom temom.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c-bogova-premijera-foto-boris-vezmar-1430221214-65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58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Noć bogova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Dnevni list </a:t>
            </a:r>
            <a:r>
              <a:rPr lang="sr-Latn-RS" i="1" dirty="0" smtClean="0">
                <a:solidFill>
                  <a:schemeClr val="bg1"/>
                </a:solidFill>
              </a:rPr>
              <a:t>Politika </a:t>
            </a:r>
            <a:r>
              <a:rPr lang="sr-Latn-RS" dirty="0" smtClean="0">
                <a:solidFill>
                  <a:schemeClr val="bg1"/>
                </a:solidFill>
              </a:rPr>
              <a:t>i portal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</a:rPr>
              <a:t>Politika u štampanom izdanju aktivno prati pozorište. Izveštava o pozorišnim premijerama u 3 stalne rubrike: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Calibri" pitchFamily="34" charset="0"/>
              </a:rPr>
              <a:t>Kultura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</a:rPr>
              <a:t> najčešće sadrži članke koji zauzimaju ¼ ili 1/2 strane. Tekstovi su praćeni fotografijama . Najčešće ih piše Trebješanin.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Calibri" pitchFamily="34" charset="0"/>
              </a:rPr>
              <a:t>Sinoć u Beogradu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</a:rPr>
              <a:t> sadrži različite tekstove o pozorišnim predstavama: komentare, odnosno kritike o predstavama , kao i fotografije sa premijera. Novinari se potpisuju inicijalima.</a:t>
            </a:r>
          </a:p>
          <a:p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</a:rPr>
              <a:t>Donji deo ove stranice rezervisan je za najave pod nazivom </a:t>
            </a:r>
            <a:r>
              <a:rPr lang="vi-VN" sz="2000" i="1" dirty="0" smtClean="0">
                <a:solidFill>
                  <a:schemeClr val="bg1"/>
                </a:solidFill>
                <a:latin typeface="Calibri" pitchFamily="34" charset="0"/>
              </a:rPr>
              <a:t>Predlog za večerašnji izlazak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</a:rPr>
              <a:t>. Informacije su kratke i jasne, obuhvataju vreme i mesto izvođenja predstava. Tekstove pišu dva novinara koja se potpisuju inicijalima.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Calibri" pitchFamily="34" charset="0"/>
              </a:rPr>
              <a:t>Kroz Beograd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</a:rPr>
              <a:t> je rubrika sa najvažnijim brojevima telefona i mestima za izlazak u gradu. Postoji odeljak za pozorišta u kojem je lista predstava za određeni dan sa informacijama o mestu i vremenu izvođenja predstava.</a:t>
            </a:r>
          </a:p>
          <a:p>
            <a:endParaRPr lang="vi-VN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0000" lnSpcReduction="20000"/>
          </a:bodyPr>
          <a:lstStyle/>
          <a:p>
            <a:endParaRPr lang="sr-Latn-RS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Rubrike su najčešće na istim stranama: 12, 13, 18. i 32. To ih čini preglednim i lako se pronalaze željene informacije.</a:t>
            </a:r>
          </a:p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Svake subote u Politici izlazi dodatak </a:t>
            </a:r>
            <a:r>
              <a:rPr lang="vi-VN" i="1" dirty="0" smtClean="0">
                <a:solidFill>
                  <a:schemeClr val="bg1"/>
                </a:solidFill>
                <a:latin typeface="Calibri" pitchFamily="34" charset="0"/>
              </a:rPr>
              <a:t>Kultura, umetnost, nauka 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. Tekstovi su opširniji i obrađuju jednu temu na dve i više strana. Praćeni su fotografijama. Novinari se potpisuju punim imenom, učestvuje više njih.</a:t>
            </a:r>
          </a:p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Postoji stalna rubrika u kojoj su informacije o predstojećim predstavama za sledeću nedelju. Zove se </a:t>
            </a:r>
            <a:r>
              <a:rPr lang="vi-VN" i="1" dirty="0" smtClean="0">
                <a:solidFill>
                  <a:schemeClr val="bg1"/>
                </a:solidFill>
                <a:latin typeface="Calibri" pitchFamily="34" charset="0"/>
              </a:rPr>
              <a:t>Iduće nedelje u Beogradu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 i uvek je na istoj, 8.,strani.</a:t>
            </a:r>
          </a:p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Što se tiče portala, postoji odeljak za kulturu i podrubrika za pozorište. Tekstovi su opširni, u formi kritike, praćeni fotografijama i piše ih Ana Tasić.</a:t>
            </a:r>
          </a:p>
          <a:p>
            <a:pPr>
              <a:buNone/>
            </a:pPr>
            <a:r>
              <a:rPr lang="sr-Latn-RS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</a:p>
          <a:p>
            <a:pPr>
              <a:buNone/>
            </a:pPr>
            <a:r>
              <a:rPr lang="sr-Latn-RS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Sve u svemu, teme prati određena grupa novinara, koja se ne menja. Ima dosta materijala za čitanje koji je ažuriran svakodnevno, što čini Politiku jednom od ozbiljnijih dnevnih novina u Srbiji.</a:t>
            </a:r>
          </a:p>
          <a:p>
            <a:pPr>
              <a:buNone/>
            </a:pPr>
            <a:endParaRPr lang="vi-VN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bg1">
                    <a:lumMod val="85000"/>
                  </a:schemeClr>
                </a:solidFill>
              </a:rPr>
              <a:t>Tema projekta:</a:t>
            </a:r>
            <a:br>
              <a:rPr lang="sr-Latn-R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r-Latn-R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r-Latn-RS" dirty="0" smtClean="0">
                <a:solidFill>
                  <a:schemeClr val="bg1">
                    <a:lumMod val="95000"/>
                  </a:schemeClr>
                </a:solidFill>
              </a:rPr>
              <a:t>Premijere u beogradskim pozorištima tokom aprila 2015.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555_vest_„Мајстори,-мајстори“-у-позоришту-„Бошко-Буха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Majstori, majstori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List </a:t>
            </a:r>
            <a:r>
              <a:rPr lang="sr-Latn-RS" i="1" dirty="0" smtClean="0">
                <a:solidFill>
                  <a:schemeClr val="bg1"/>
                </a:solidFill>
              </a:rPr>
              <a:t>24 sata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Tokom meseca aprila u listu </a:t>
            </a:r>
            <a:r>
              <a:rPr lang="sr-Latn-RS" i="1" dirty="0" smtClean="0">
                <a:solidFill>
                  <a:schemeClr val="bg1"/>
                </a:solidFill>
              </a:rPr>
              <a:t>24 sata </a:t>
            </a:r>
            <a:r>
              <a:rPr lang="sr-Latn-RS" dirty="0" smtClean="0">
                <a:solidFill>
                  <a:schemeClr val="bg1"/>
                </a:solidFill>
              </a:rPr>
              <a:t>objavljena su samo tri teksta o pozorišnim premijerama u Beogradu. Od toga dva su o istoj predstavi.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Tekstovi su kratki, šablonski napisani, sa osnovnim podacima o predstavi (Kad?,Gde?, Ko glumi? Ko je režirao predstavu?)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Tekstovi su ilustrovani fotografijama, uglavnom sa proba predstave.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Samo jedan tekst je potpisan, ostali su preuzeti od novinskih agencija.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2700" dirty="0" smtClean="0">
                <a:solidFill>
                  <a:schemeClr val="bg1"/>
                </a:solidFill>
              </a:rPr>
              <a:t>U 24sata postoji rubrika </a:t>
            </a:r>
            <a:r>
              <a:rPr lang="sr-Latn-RS" sz="2700" i="1" dirty="0" smtClean="0">
                <a:solidFill>
                  <a:schemeClr val="bg1"/>
                </a:solidFill>
              </a:rPr>
              <a:t>Beograd/ Vodič</a:t>
            </a:r>
            <a:r>
              <a:rPr lang="sr-Latn-RS" sz="2700" dirty="0" smtClean="0">
                <a:solidFill>
                  <a:schemeClr val="bg1"/>
                </a:solidFill>
              </a:rPr>
              <a:t>, ali ona, uglavnom, služi za najavu filmskih i muzičkih festivala, kao i da pruži pregled događaja iz beogradskih klubova i sa splavova. </a:t>
            </a:r>
          </a:p>
          <a:p>
            <a:pPr>
              <a:buNone/>
            </a:pPr>
            <a:r>
              <a:rPr lang="sr-Latn-RS" sz="2700" dirty="0" smtClean="0">
                <a:solidFill>
                  <a:schemeClr val="bg1"/>
                </a:solidFill>
              </a:rPr>
              <a:t>	Utisak je da tekstovi o pozorišnim predstavama i premijerama služe samo da popune prostor na strani.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37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58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Tango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Zaključak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Ovaj projekat nas je</a:t>
            </a:r>
            <a:r>
              <a:rPr lang="sr-Latn-R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naučio da drugačije posmatramo naše listove i portale.</a:t>
            </a:r>
            <a:endParaRPr lang="sr-Latn-RS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 Naučili smo da sagledavamo članke iz različitih uglova i da ih više ne gledamo površno. Takođe smo uočili kakav odnos naše novine imaju prema kulturnim događajima. </a:t>
            </a:r>
            <a:endParaRPr lang="sr-Latn-RS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vi-VN" smtClean="0">
                <a:solidFill>
                  <a:schemeClr val="bg1"/>
                </a:solidFill>
                <a:latin typeface="Calibri" pitchFamily="34" charset="0"/>
              </a:rPr>
              <a:t>Ovo 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</a:rPr>
              <a:t>je bilo jedno pozitivno iskustvo koje nam je ukazalo pozitivne i negativne strane srpskih listova i portala.</a:t>
            </a:r>
            <a:endParaRPr lang="sr-Latn-R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r>
              <a:rPr lang="sr-Latn-RS" sz="5400" dirty="0" smtClean="0">
                <a:solidFill>
                  <a:schemeClr val="bg1"/>
                </a:solidFill>
              </a:rPr>
              <a:t>KRAJ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sz="4000" dirty="0" smtClean="0">
                <a:solidFill>
                  <a:schemeClr val="bg1">
                    <a:lumMod val="85000"/>
                  </a:schemeClr>
                </a:solidFill>
              </a:rPr>
              <a:t>Hvala na pažnji</a:t>
            </a:r>
            <a:r>
              <a:rPr lang="sr-Latn-RS" sz="4000" dirty="0" smtClean="0">
                <a:solidFill>
                  <a:schemeClr val="bg1"/>
                </a:solidFill>
              </a:rPr>
              <a:t/>
            </a:r>
            <a:br>
              <a:rPr lang="sr-Latn-R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Tim Devete gimnazije</a:t>
            </a:r>
            <a:endParaRPr lang="en-US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Sonja Marković</a:t>
            </a:r>
          </a:p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Lana Stevanović</a:t>
            </a:r>
          </a:p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Sabina Kučević</a:t>
            </a:r>
          </a:p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Jelena Mitić</a:t>
            </a:r>
          </a:p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Ivana Rusić</a:t>
            </a:r>
          </a:p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Dušan Raspopović</a:t>
            </a:r>
          </a:p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M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a</a:t>
            </a:r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rko Rakić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Mediji koje smo pratili:</a:t>
            </a:r>
            <a:endParaRPr lang="en-US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sr-Latn-RS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Blic –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štampana verzija i portal (Sonja Marković)</a:t>
            </a:r>
          </a:p>
          <a:p>
            <a:r>
              <a:rPr lang="sr-Latn-RS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Danas –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štampana verzija i portal</a:t>
            </a:r>
            <a:r>
              <a:rPr lang="sr-Latn-RS" sz="2800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(Lana Stevanović)</a:t>
            </a:r>
          </a:p>
          <a:p>
            <a:r>
              <a:rPr lang="sr-Latn-RS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Časpopis Grad </a:t>
            </a:r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–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portal (Sabina Kučević)</a:t>
            </a:r>
          </a:p>
          <a:p>
            <a:r>
              <a:rPr lang="sr-Latn-RS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Politika </a:t>
            </a:r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–</a:t>
            </a:r>
            <a:r>
              <a:rPr lang="sr-Latn-RS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štampana verzija i portal (Jelena Mitić)</a:t>
            </a:r>
          </a:p>
          <a:p>
            <a:r>
              <a:rPr lang="sr-Latn-RS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Kurir </a:t>
            </a:r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–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štampana verzija i portal (Ivana Rusić)</a:t>
            </a:r>
          </a:p>
          <a:p>
            <a:r>
              <a:rPr lang="sr-Latn-RS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Večernje Novosti </a:t>
            </a:r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–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portal (Dušan Raspopović)</a:t>
            </a:r>
          </a:p>
          <a:p>
            <a:r>
              <a:rPr lang="sr-Latn-R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24sata – 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štampana verzija i portal (M</a:t>
            </a: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a</a:t>
            </a:r>
            <a:r>
              <a:rPr lang="sr-Latn-R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rko Rakić)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>
                    <a:lumMod val="95000"/>
                  </a:schemeClr>
                </a:solidFill>
              </a:rPr>
              <a:t>Predstave o kojima smo čitali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i="1" dirty="0" smtClean="0">
                <a:solidFill>
                  <a:schemeClr val="bg1"/>
                </a:solidFill>
              </a:rPr>
              <a:t>Moje nagrade – </a:t>
            </a:r>
            <a:r>
              <a:rPr lang="sr-Latn-RS" dirty="0" smtClean="0">
                <a:solidFill>
                  <a:schemeClr val="bg1"/>
                </a:solidFill>
              </a:rPr>
              <a:t>Narodno pozorište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Rahelina kutija – </a:t>
            </a:r>
            <a:r>
              <a:rPr lang="sr-Latn-RS" dirty="0" smtClean="0">
                <a:solidFill>
                  <a:schemeClr val="bg1"/>
                </a:solidFill>
              </a:rPr>
              <a:t>JDP</a:t>
            </a:r>
            <a:r>
              <a:rPr lang="sr-Latn-RS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Romeo i Julija – </a:t>
            </a:r>
            <a:r>
              <a:rPr lang="sr-Latn-RS" dirty="0" smtClean="0">
                <a:solidFill>
                  <a:schemeClr val="bg1"/>
                </a:solidFill>
              </a:rPr>
              <a:t>Narodno pozorište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Šta je ona kriva – </a:t>
            </a:r>
            <a:r>
              <a:rPr lang="sr-Latn-RS" dirty="0" smtClean="0">
                <a:solidFill>
                  <a:schemeClr val="bg1"/>
                </a:solidFill>
              </a:rPr>
              <a:t>B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sr-Latn-RS" dirty="0" smtClean="0">
                <a:solidFill>
                  <a:schemeClr val="bg1"/>
                </a:solidFill>
              </a:rPr>
              <a:t>tef teatar 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Uobraženi bolesnik – </a:t>
            </a:r>
            <a:r>
              <a:rPr lang="sr-Latn-RS" dirty="0" smtClean="0">
                <a:solidFill>
                  <a:schemeClr val="bg1"/>
                </a:solidFill>
              </a:rPr>
              <a:t>JDP</a:t>
            </a:r>
            <a:r>
              <a:rPr lang="sr-Latn-RS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Noć bogova – </a:t>
            </a:r>
            <a:r>
              <a:rPr lang="sr-Latn-RS" dirty="0" smtClean="0">
                <a:solidFill>
                  <a:schemeClr val="bg1"/>
                </a:solidFill>
              </a:rPr>
              <a:t>Dom omladine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Tango – </a:t>
            </a:r>
            <a:r>
              <a:rPr lang="sr-Latn-RS" dirty="0" smtClean="0">
                <a:solidFill>
                  <a:schemeClr val="bg1"/>
                </a:solidFill>
              </a:rPr>
              <a:t>Atelje 212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Bela kafa – </a:t>
            </a:r>
            <a:r>
              <a:rPr lang="sr-Latn-RS" dirty="0" smtClean="0">
                <a:solidFill>
                  <a:schemeClr val="bg1"/>
                </a:solidFill>
              </a:rPr>
              <a:t>Narodno pozorište 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Crvena: Samoubistvo nacije – </a:t>
            </a:r>
            <a:r>
              <a:rPr lang="sr-Latn-RS" dirty="0" smtClean="0">
                <a:solidFill>
                  <a:schemeClr val="bg1"/>
                </a:solidFill>
              </a:rPr>
              <a:t>Bitef teatar 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Blitva i krompir – </a:t>
            </a:r>
            <a:r>
              <a:rPr lang="sr-Latn-RS" dirty="0" smtClean="0">
                <a:solidFill>
                  <a:schemeClr val="bg1"/>
                </a:solidFill>
              </a:rPr>
              <a:t>Dom omladine</a:t>
            </a:r>
          </a:p>
          <a:p>
            <a:r>
              <a:rPr lang="sr-Latn-RS" i="1" dirty="0" smtClean="0">
                <a:solidFill>
                  <a:schemeClr val="bg1"/>
                </a:solidFill>
              </a:rPr>
              <a:t>Majstori, majstori – </a:t>
            </a:r>
            <a:r>
              <a:rPr lang="sr-Latn-RS" dirty="0" smtClean="0">
                <a:solidFill>
                  <a:schemeClr val="bg1"/>
                </a:solidFill>
              </a:rPr>
              <a:t>pozorište</a:t>
            </a:r>
            <a:r>
              <a:rPr lang="sr-Latn-RS" i="1" dirty="0" smtClean="0">
                <a:solidFill>
                  <a:schemeClr val="bg1"/>
                </a:solidFill>
              </a:rPr>
              <a:t> Boško Buha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79967_1115777048438952_11155103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8800" y="6096000"/>
            <a:ext cx="35052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/>
              <a:t>Rahelina kutija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445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>
                <a:solidFill>
                  <a:schemeClr val="bg1">
                    <a:lumMod val="95000"/>
                  </a:schemeClr>
                </a:solidFill>
              </a:rPr>
              <a:t>Kvantitativna analiza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447798"/>
          <a:ext cx="8153401" cy="48768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94645"/>
                <a:gridCol w="781476"/>
                <a:gridCol w="683068"/>
                <a:gridCol w="497830"/>
                <a:gridCol w="497830"/>
                <a:gridCol w="520984"/>
                <a:gridCol w="497830"/>
                <a:gridCol w="520984"/>
                <a:gridCol w="486252"/>
                <a:gridCol w="494934"/>
                <a:gridCol w="764110"/>
                <a:gridCol w="729378"/>
                <a:gridCol w="984080"/>
              </a:tblGrid>
              <a:tr h="8716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Novine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/>
                        <a:t> Broj napisa o temi u aprilu </a:t>
                      </a:r>
                      <a:endParaRPr lang="pl-PL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Veličina</a:t>
                      </a:r>
                      <a:r>
                        <a:rPr lang="en-US" sz="1100" u="none" strike="noStrike" dirty="0"/>
                        <a:t> </a:t>
                      </a:r>
                      <a:r>
                        <a:rPr lang="en-US" sz="1100" u="none" strike="noStrike" dirty="0" err="1"/>
                        <a:t>teksta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Mesto teksta na stranici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Vizuelna oprema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 Najčešća žanrovska forma 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 Broj tekstova u najčešćoj žanrovskoj formi 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Tekst potpisan/ inicijali/ preuzet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28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Štampane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Elektronske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 kratak 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 srednji 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dugačak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uočljiv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neuočljiv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ima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nema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100" u="none" strike="noStrike" dirty="0" smtClean="0"/>
                        <a:t>Č</a:t>
                      </a:r>
                      <a:r>
                        <a:rPr lang="en-US" sz="1100" u="none" strike="noStrike" dirty="0" err="1" smtClean="0"/>
                        <a:t>asopisgrad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Najava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Preuzet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87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 smtClean="0"/>
                        <a:t>Politika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 smtClean="0"/>
                        <a:t>Politika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53/4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35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12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6/4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36/4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17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20/4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33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Najava/ kritika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32/4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Inicijali/puno ime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87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 smtClean="0"/>
                        <a:t>Kurir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 smtClean="0"/>
                        <a:t>Kurir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Najava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Inicijali Nj. R.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870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 smtClean="0"/>
                        <a:t>Blic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u="none" strike="noStrike" dirty="0" smtClean="0"/>
                        <a:t>Blic</a:t>
                      </a:r>
                      <a:endParaRPr lang="ru-RU" sz="1100" u="none" strike="noStrike" dirty="0" smtClean="0"/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28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2/3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7/5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5/6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6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Najava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17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Tatjana Nježić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28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Novosti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10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7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6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Kritika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6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Dragana Bošković; V. Strugar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674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 smtClean="0"/>
                        <a:t>Danas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 smtClean="0"/>
                        <a:t>Danas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10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7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Najava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7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Inicijali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6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24 </a:t>
                      </a:r>
                      <a:r>
                        <a:rPr lang="sr-Latn-RS" sz="1100" u="none" strike="noStrike" dirty="0" smtClean="0"/>
                        <a:t>sata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24 </a:t>
                      </a:r>
                      <a:r>
                        <a:rPr lang="sr-Latn-RS" sz="1100" u="none" strike="noStrike" dirty="0" smtClean="0"/>
                        <a:t>sata</a:t>
                      </a:r>
                      <a:endParaRPr lang="ru-RU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3/1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Vest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</a:t>
                      </a:r>
                      <a:endParaRPr lang="en-US" sz="1100" b="0" i="0" u="none" strike="noStrike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/>
                        <a:t>Preuzet</a:t>
                      </a:r>
                      <a:endParaRPr lang="en-US" sz="1100" b="0" i="0" u="none" strike="noStrike" dirty="0">
                        <a:solidFill>
                          <a:srgbClr val="272727"/>
                        </a:solidFill>
                        <a:latin typeface="Times New Roman"/>
                      </a:endParaRPr>
                    </a:p>
                  </a:txBody>
                  <a:tcPr marL="6485" marR="6485" marT="6485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bg1">
                    <a:lumMod val="95000"/>
                  </a:schemeClr>
                </a:solidFill>
              </a:rPr>
              <a:t>Parametri za kvantitativnu analizu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1. Veličina teksta:</a:t>
            </a:r>
          </a:p>
          <a:p>
            <a:pPr>
              <a:buFontTx/>
              <a:buChar char="-"/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 štampanim novinama kratki su svi manji od četvrtine stranice.</a:t>
            </a:r>
          </a:p>
          <a:p>
            <a:pPr>
              <a:buFontTx/>
              <a:buChar char="-"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U elektronskim: </a:t>
            </a:r>
          </a:p>
          <a:p>
            <a:pPr>
              <a:buNone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	kratak – do 100 reči</a:t>
            </a:r>
          </a:p>
          <a:p>
            <a:pPr>
              <a:buNone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	srednji – do 300 reči</a:t>
            </a:r>
          </a:p>
          <a:p>
            <a:pPr>
              <a:buNone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	dugačak – preko 300 reči.</a:t>
            </a:r>
          </a:p>
          <a:p>
            <a:pPr>
              <a:buNone/>
            </a:pPr>
            <a:endParaRPr lang="sr-Latn-R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2. Mesto teksta na stranici:</a:t>
            </a:r>
          </a:p>
          <a:p>
            <a:pPr>
              <a:buNone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	uočljiv: gornji ili centralni deo stranice</a:t>
            </a:r>
          </a:p>
          <a:p>
            <a:pPr>
              <a:buNone/>
            </a:pPr>
            <a:r>
              <a:rPr lang="sr-Latn-RS" sz="2200" dirty="0" smtClean="0">
                <a:solidFill>
                  <a:schemeClr val="bg1">
                    <a:lumMod val="95000"/>
                  </a:schemeClr>
                </a:solidFill>
              </a:rPr>
              <a:t>	neuočljiv: uglovi u donjoj polovini stranice ili stupci blizu margina.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1608</Words>
  <Application>Microsoft Office PowerPoint</Application>
  <PresentationFormat>On-screen Show (4:3)</PresentationFormat>
  <Paragraphs>248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Zadatak projekta</vt:lpstr>
      <vt:lpstr>Tema projekta:  Premijere u beogradskim pozorištima tokom aprila 2015.</vt:lpstr>
      <vt:lpstr>Tim Devete gimnazije</vt:lpstr>
      <vt:lpstr>Mediji koje smo pratili:</vt:lpstr>
      <vt:lpstr>Predstave o kojima smo čitali</vt:lpstr>
      <vt:lpstr>Slide 7</vt:lpstr>
      <vt:lpstr>Slide 8</vt:lpstr>
      <vt:lpstr>Parametri za kvantitativnu analizu</vt:lpstr>
      <vt:lpstr>Slide 10</vt:lpstr>
      <vt:lpstr>Analiza podataka iz tabele</vt:lpstr>
      <vt:lpstr>Slide 12</vt:lpstr>
      <vt:lpstr>Kvalitativna analiza svakog lista</vt:lpstr>
      <vt:lpstr>Slide 14</vt:lpstr>
      <vt:lpstr>Dnevni list Blic i portal</vt:lpstr>
      <vt:lpstr>Slide 16</vt:lpstr>
      <vt:lpstr>Slide 17</vt:lpstr>
      <vt:lpstr>Dnevna list Danas i portal</vt:lpstr>
      <vt:lpstr>Slide 19</vt:lpstr>
      <vt:lpstr>Slide 20</vt:lpstr>
      <vt:lpstr>Časopis GRAD portal</vt:lpstr>
      <vt:lpstr>Slide 22</vt:lpstr>
      <vt:lpstr>Dnevni list Kurir i portal</vt:lpstr>
      <vt:lpstr>Slide 24</vt:lpstr>
      <vt:lpstr>Portal Večernje novosti</vt:lpstr>
      <vt:lpstr>Slide 26</vt:lpstr>
      <vt:lpstr>Slide 27</vt:lpstr>
      <vt:lpstr>Dnevni list Politika i portal</vt:lpstr>
      <vt:lpstr>Slide 29</vt:lpstr>
      <vt:lpstr>Slide 30</vt:lpstr>
      <vt:lpstr>List 24 sata</vt:lpstr>
      <vt:lpstr>Slide 32</vt:lpstr>
      <vt:lpstr>Slide 33</vt:lpstr>
      <vt:lpstr>Zaključak</vt:lpstr>
      <vt:lpstr>KRAJ  Hvala na pažnji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Premijere u beogradskim pozorištima</dc:title>
  <dc:creator>MaDjo</dc:creator>
  <cp:lastModifiedBy>Deveta</cp:lastModifiedBy>
  <cp:revision>102</cp:revision>
  <dcterms:created xsi:type="dcterms:W3CDTF">2006-08-16T00:00:00Z</dcterms:created>
  <dcterms:modified xsi:type="dcterms:W3CDTF">2015-05-20T07:19:08Z</dcterms:modified>
</cp:coreProperties>
</file>